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iq Gilani" userId="f95dad9b-1e6c-498c-b573-9242e9268dd4" providerId="ADAL" clId="{9A0815C0-92FB-4880-A467-658485C6A9BF}"/>
    <pc:docChg chg="custSel modSld">
      <pc:chgData name="Tariq Gilani" userId="f95dad9b-1e6c-498c-b573-9242e9268dd4" providerId="ADAL" clId="{9A0815C0-92FB-4880-A467-658485C6A9BF}" dt="2022-01-19T15:30:14.835" v="15" actId="27636"/>
      <pc:docMkLst>
        <pc:docMk/>
      </pc:docMkLst>
      <pc:sldChg chg="modSp mod modAnim">
        <pc:chgData name="Tariq Gilani" userId="f95dad9b-1e6c-498c-b573-9242e9268dd4" providerId="ADAL" clId="{9A0815C0-92FB-4880-A467-658485C6A9BF}" dt="2022-01-19T15:30:14.835" v="15" actId="27636"/>
        <pc:sldMkLst>
          <pc:docMk/>
          <pc:sldMk cId="4245540229" sldId="256"/>
        </pc:sldMkLst>
        <pc:spChg chg="mod">
          <ac:chgData name="Tariq Gilani" userId="f95dad9b-1e6c-498c-b573-9242e9268dd4" providerId="ADAL" clId="{9A0815C0-92FB-4880-A467-658485C6A9BF}" dt="2022-01-19T15:30:14.835" v="15" actId="27636"/>
          <ac:spMkLst>
            <pc:docMk/>
            <pc:sldMk cId="4245540229" sldId="256"/>
            <ac:spMk id="3" creationId="{00000000-0000-0000-0000-000000000000}"/>
          </ac:spMkLst>
        </pc:spChg>
      </pc:sldChg>
      <pc:sldChg chg="modSp">
        <pc:chgData name="Tariq Gilani" userId="f95dad9b-1e6c-498c-b573-9242e9268dd4" providerId="ADAL" clId="{9A0815C0-92FB-4880-A467-658485C6A9BF}" dt="2022-01-19T15:13:28.592" v="7" actId="20577"/>
        <pc:sldMkLst>
          <pc:docMk/>
          <pc:sldMk cId="651658871" sldId="257"/>
        </pc:sldMkLst>
        <pc:spChg chg="mod">
          <ac:chgData name="Tariq Gilani" userId="f95dad9b-1e6c-498c-b573-9242e9268dd4" providerId="ADAL" clId="{9A0815C0-92FB-4880-A467-658485C6A9BF}" dt="2022-01-19T15:13:28.592" v="7" actId="20577"/>
          <ac:spMkLst>
            <pc:docMk/>
            <pc:sldMk cId="651658871" sldId="257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C9E3E-2659-419F-B145-F3F615CE4334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1C8BF-52FA-49EC-997E-56081279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42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Students’</a:t>
            </a:r>
            <a:r>
              <a:rPr lang="en-US" baseline="0" dirty="0"/>
              <a:t> introduction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C8BF-52FA-49EC-997E-560812796B2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01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6619-EC66-4FD1-B493-AF03B652C7DE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3156611-8545-44E8-9238-65294D235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6619-EC66-4FD1-B493-AF03B652C7DE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6611-8545-44E8-9238-65294D235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6619-EC66-4FD1-B493-AF03B652C7DE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6611-8545-44E8-9238-65294D235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6619-EC66-4FD1-B493-AF03B652C7DE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3156611-8545-44E8-9238-65294D235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6619-EC66-4FD1-B493-AF03B652C7DE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6611-8545-44E8-9238-65294D2350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6619-EC66-4FD1-B493-AF03B652C7DE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6611-8545-44E8-9238-65294D235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6619-EC66-4FD1-B493-AF03B652C7DE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3156611-8545-44E8-9238-65294D2350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6619-EC66-4FD1-B493-AF03B652C7DE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6611-8545-44E8-9238-65294D235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6619-EC66-4FD1-B493-AF03B652C7DE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6611-8545-44E8-9238-65294D235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6619-EC66-4FD1-B493-AF03B652C7DE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6611-8545-44E8-9238-65294D235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6619-EC66-4FD1-B493-AF03B652C7DE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6611-8545-44E8-9238-65294D2350F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1476619-EC66-4FD1-B493-AF03B652C7DE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3156611-8545-44E8-9238-65294D2350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ariq.gilani@millersville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sites.millersville.edu/tgilani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PHYS 334</a:t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Macroscopic Phenomena and Thermodynamics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917744"/>
            <a:ext cx="6629400" cy="3416256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Tariq H.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Gilani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Room: 236</a:t>
            </a:r>
          </a:p>
          <a:p>
            <a:pPr algn="l"/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Ph. Ext 7449</a:t>
            </a:r>
          </a:p>
          <a:p>
            <a:pPr algn="l"/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E-mail: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tariq.gilani@millersville.edu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sites.millersville.edu/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tgilani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OFFICE HOURS</a:t>
            </a:r>
          </a:p>
          <a:p>
            <a:pPr algn="l"/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MWF	9:30 to 11 AM</a:t>
            </a:r>
          </a:p>
          <a:p>
            <a:pPr algn="l"/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&amp;</a:t>
            </a:r>
          </a:p>
          <a:p>
            <a:pPr algn="l"/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  7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 PM (Virtual)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07815" y="1494427"/>
            <a:ext cx="5410200" cy="40011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PLEASE TURN OFF YOUR CELL PHONS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245540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762000"/>
          </a:xfrm>
        </p:spPr>
        <p:txBody>
          <a:bodyPr>
            <a:noAutofit/>
          </a:bodyPr>
          <a:lstStyle/>
          <a:p>
            <a:r>
              <a:rPr lang="en-US" sz="2400" b="1" cap="none" dirty="0">
                <a:latin typeface="Times New Roman" pitchFamily="18" charset="0"/>
                <a:cs typeface="Times New Roman" pitchFamily="18" charset="0"/>
              </a:rPr>
              <a:t>Some forms of stored energy are more useful than the other</a:t>
            </a:r>
            <a:endParaRPr lang="en-US" sz="2400" b="1" cap="none" dirty="0"/>
          </a:p>
        </p:txBody>
      </p:sp>
      <p:sp>
        <p:nvSpPr>
          <p:cNvPr id="5" name="TextBox 4"/>
          <p:cNvSpPr txBox="1"/>
          <p:nvPr/>
        </p:nvSpPr>
        <p:spPr>
          <a:xfrm>
            <a:off x="4038600" y="1798673"/>
            <a:ext cx="3505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Can we convert stored energy into useful work with 100% efficiency?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1310" y="1137039"/>
            <a:ext cx="335169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Can we extract energy stored in atmosphere to run a power plant?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8944" y="28194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Leads us to 2</a:t>
            </a:r>
            <a:r>
              <a:rPr lang="en-US" sz="2000" b="1" baseline="30000" dirty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Law of Thermodynamics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76400" y="3962400"/>
            <a:ext cx="4419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Next class we will talk about Fundamentals in Thermodynamics.</a:t>
            </a:r>
          </a:p>
        </p:txBody>
      </p:sp>
    </p:spTree>
    <p:extLst>
      <p:ext uri="{BB962C8B-B14F-4D97-AF65-F5344CB8AC3E}">
        <p14:creationId xmlns:p14="http://schemas.microsoft.com/office/powerpoint/2010/main" val="860548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153400" cy="205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 will use calculus regularly throughout this course.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Please refresh your Mathematics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your own practice.</a:t>
            </a:r>
          </a:p>
          <a:p>
            <a:pPr marL="0" indent="0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Solve the problems distributed</a:t>
            </a:r>
          </a:p>
        </p:txBody>
      </p:sp>
      <p:sp>
        <p:nvSpPr>
          <p:cNvPr id="2" name="Rectangle 1"/>
          <p:cNvSpPr/>
          <p:nvPr/>
        </p:nvSpPr>
        <p:spPr>
          <a:xfrm>
            <a:off x="490870" y="457200"/>
            <a:ext cx="48577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en-US" sz="2400" b="1" u="sng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Assignment </a:t>
            </a:r>
            <a:r>
              <a:rPr lang="en-US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(Mathematics Refresher)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8400" y="4286310"/>
            <a:ext cx="3505200" cy="40011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class on this Friday Jan 21</a:t>
            </a:r>
          </a:p>
        </p:txBody>
      </p:sp>
    </p:spTree>
    <p:extLst>
      <p:ext uri="{BB962C8B-B14F-4D97-AF65-F5344CB8AC3E}">
        <p14:creationId xmlns:p14="http://schemas.microsoft.com/office/powerpoint/2010/main" val="312321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Syllabus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47516"/>
            <a:ext cx="8458200" cy="52294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Text: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Schroeder, “Thermal Physics”, Addison Wesley, 1999.</a:t>
            </a:r>
          </a:p>
          <a:p>
            <a:pPr marL="0" indent="0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Suggested: 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Gould and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Tobochnik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“Statistical and Thermal Physics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With Computer Applications” 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Princeton University Press, 2010.</a:t>
            </a:r>
          </a:p>
          <a:p>
            <a:pPr marL="0" indent="0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Method: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Lecture, Discussions, Problems.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Assessment: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Final grades will be derived from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Homework Assignments	20%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Three Midterm Exams   	20% each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Comprehensive Final		20%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09800" y="5991255"/>
            <a:ext cx="4800600" cy="400110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exams will be open book: only textbooks</a:t>
            </a:r>
          </a:p>
        </p:txBody>
      </p:sp>
    </p:spTree>
    <p:extLst>
      <p:ext uri="{BB962C8B-B14F-4D97-AF65-F5344CB8AC3E}">
        <p14:creationId xmlns:p14="http://schemas.microsoft.com/office/powerpoint/2010/main" val="65165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86800" cy="5638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Assignments: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Late assignments maybe accepted for lesser credit or may not be accepted at all.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Exam-I   Fundamentals</a:t>
            </a: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Ch. 1, Ch. 2 and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marL="0" indent="0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Exam –II    Thermodynamics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Ch. 4 and Ch. 5</a:t>
            </a:r>
          </a:p>
          <a:p>
            <a:pPr marL="0" indent="0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Exam-III   Statistical Mechanics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Ch. 6 and Ch. 7   </a:t>
            </a:r>
          </a:p>
          <a:p>
            <a:pPr marL="0" indent="0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Grading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93-100%       A		 90-92.9%        A-		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87-89.9%      B+                  83-86.9%        B		80-82.9%       B-		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77-79.9%      C+	               70-76.9%        C		60-69.9%       C-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55-59.9%      D+	                50-54.9%        D		 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&lt;49.9%          F</a:t>
            </a:r>
          </a:p>
          <a:p>
            <a:pPr marL="0" indent="0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QUESTION?</a:t>
            </a:r>
          </a:p>
          <a:p>
            <a:pPr marL="0" indent="0">
              <a:buNone/>
            </a:pP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363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Macroscopic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1" y="3962401"/>
            <a:ext cx="8686800" cy="8382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 will explore the fundamental difference between microscopic and macroscopic system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7982" y="1219200"/>
            <a:ext cx="37130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System of many constituents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For example: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many electrons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many atoms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many photons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many dipoles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0" y="1738941"/>
            <a:ext cx="19239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Familiar systems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20691" y="1694177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Less</a:t>
            </a:r>
            <a:r>
              <a:rPr lang="en-US" dirty="0"/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familiar systems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73091" y="2094287"/>
            <a:ext cx="2313709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Superconductors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Brains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Stock markets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Neutron stars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0" y="2094287"/>
            <a:ext cx="2220869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Air in this room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cup of water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Gases, liquids, solids, polymers</a:t>
            </a:r>
          </a:p>
        </p:txBody>
      </p:sp>
    </p:spTree>
    <p:extLst>
      <p:ext uri="{BB962C8B-B14F-4D97-AF65-F5344CB8AC3E}">
        <p14:creationId xmlns:p14="http://schemas.microsoft.com/office/powerpoint/2010/main" val="173070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/>
      <p:bldP spid="6" grpId="0"/>
      <p:bldP spid="7" grpId="0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cap="none" dirty="0">
                <a:latin typeface="Times New Roman" pitchFamily="18" charset="0"/>
                <a:cs typeface="Times New Roman" pitchFamily="18" charset="0"/>
              </a:rPr>
              <a:t>Air in the room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648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Do we care about the trajectory of a particular air molecule?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Will this knowledge be helpful in understanding the air properties?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this case, we should ask: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How does the pressure of the air depend on temperature and volume of this room?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General questions about a macro system?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How does a refrigerator work?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Why are the properties of water different from steam and ice?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How and why the properties of a sheet of iron different from iron atom?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Why heat flows from high temperature to low? Why not opposite?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2285524"/>
            <a:ext cx="4495800" cy="40011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Single air molecule is microscopic system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81400" y="2771745"/>
            <a:ext cx="4343400" cy="40011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Air in the room is macroscopic system </a:t>
            </a:r>
          </a:p>
        </p:txBody>
      </p:sp>
    </p:spTree>
    <p:extLst>
      <p:ext uri="{BB962C8B-B14F-4D97-AF65-F5344CB8AC3E}">
        <p14:creationId xmlns:p14="http://schemas.microsoft.com/office/powerpoint/2010/main" val="1327703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cap="none" dirty="0">
                <a:latin typeface="Times New Roman" pitchFamily="18" charset="0"/>
                <a:cs typeface="Times New Roman" pitchFamily="18" charset="0"/>
              </a:rPr>
              <a:t>Groups of questions about macro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1"/>
            <a:ext cx="8686800" cy="2743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Macroscopic properties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For example, thermal, magnetic, elastic properties, etc.</a:t>
            </a:r>
          </a:p>
          <a:p>
            <a:pPr>
              <a:buFont typeface="Wingdings" pitchFamily="2" charset="2"/>
              <a:buChar char="v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Relation of macro system to its individual constituents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Macroscopic behavior starting from atomic nature of the matter. 							(Statistical Mechanics)</a:t>
            </a:r>
          </a:p>
          <a:p>
            <a:pPr>
              <a:buFont typeface="Wingdings" pitchFamily="2" charset="2"/>
              <a:buChar char="v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Time dependence of macroscopic phenomena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For example, turbulent flow, hurricanes, etc.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40981" y="5334000"/>
            <a:ext cx="4850220" cy="4616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Focus will be on Thermodynamics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40981" y="4191000"/>
            <a:ext cx="4648200" cy="461665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 will discuss on 1st and 2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group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16642" y="4676162"/>
            <a:ext cx="5943600" cy="400110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Although statistical mechanics will be introductory only</a:t>
            </a:r>
          </a:p>
        </p:txBody>
      </p:sp>
    </p:spTree>
    <p:extLst>
      <p:ext uri="{BB962C8B-B14F-4D97-AF65-F5344CB8AC3E}">
        <p14:creationId xmlns:p14="http://schemas.microsoft.com/office/powerpoint/2010/main" val="113032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 cup of a hot water in a large cold room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686800" cy="251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Important properties associated with this macro system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Temperature is important: 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Hot water cools … temp becomes equal to room temp.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Time arrow (direction of time):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Does ever a cup of water at room temperature gets hotter?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				WHY NOT?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00" y="3724154"/>
            <a:ext cx="5410200" cy="461665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No direction of time at microscopic level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449580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Newton 2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law for a single particle =&gt; motion of the particle is time-reversal invariant.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5298" y="5470267"/>
            <a:ext cx="385430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No one has ever observed a ball at rest spontaneously begin to bounce and bounce higher and higher.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33260" y="5470267"/>
            <a:ext cx="35814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Eq. of motion, energy conservation, etc. can not stop this phenomena for a microscopic system</a:t>
            </a:r>
          </a:p>
        </p:txBody>
      </p:sp>
    </p:spTree>
    <p:extLst>
      <p:ext uri="{BB962C8B-B14F-4D97-AF65-F5344CB8AC3E}">
        <p14:creationId xmlns:p14="http://schemas.microsoft.com/office/powerpoint/2010/main" val="2510813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838200"/>
          </a:xfrm>
        </p:spPr>
        <p:txBody>
          <a:bodyPr>
            <a:normAutofit/>
          </a:bodyPr>
          <a:lstStyle/>
          <a:p>
            <a:r>
              <a:rPr lang="en-US" sz="2800" b="1" cap="none" dirty="0">
                <a:latin typeface="Times New Roman" pitchFamily="18" charset="0"/>
                <a:cs typeface="Times New Roman" pitchFamily="18" charset="0"/>
              </a:rPr>
              <a:t>Two cups of similar water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1"/>
            <a:ext cx="8382000" cy="1904999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Motion of water particles in both cups will be very different.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(Microscopic properties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observable properties (temp, pressure, etc.) of the water in each cup are indistinguishable.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(Macroscopic properties)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399" y="2971800"/>
            <a:ext cx="6783573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behavior of a macro system is very different from that of its single particle, although both are related.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3623" y="3915636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Examples of the properties of a macroscopic system: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49325" y="4408967"/>
            <a:ext cx="2179675" cy="92333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Temperature, energy, pressure, volume, entropy, etc.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3157" y="4426120"/>
            <a:ext cx="10738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Familiar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92623" y="4408967"/>
            <a:ext cx="2156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More complicated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35625" y="4408967"/>
            <a:ext cx="2771996" cy="120032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Thermal conductivity of solid, viscosity of a fluid, elasticity, magnetism, strength of a material, etc.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5521" y="5598663"/>
            <a:ext cx="430507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How these macro properties are related to: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Each other?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properties of individual constituents?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14014" y="5766391"/>
            <a:ext cx="354418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What is meaning of temperature, entropy, etc.?</a:t>
            </a:r>
          </a:p>
        </p:txBody>
      </p:sp>
    </p:spTree>
    <p:extLst>
      <p:ext uri="{BB962C8B-B14F-4D97-AF65-F5344CB8AC3E}">
        <p14:creationId xmlns:p14="http://schemas.microsoft.com/office/powerpoint/2010/main" val="112005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/>
      <p:bldP spid="6" grpId="0" animBg="1"/>
      <p:bldP spid="7" grpId="0"/>
      <p:bldP spid="8" grpId="0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8382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Work and quality of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1"/>
            <a:ext cx="3444282" cy="838199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Hot objects cool.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Bouncing balls come to rest.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0" y="10668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But cool objects don’t spontaneously become hot.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86200" y="1451045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Stationary balls don’t spontaneously begin to bounce.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47684" y="1788387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Although total energy is conserved in these processes.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53369" y="4047091"/>
            <a:ext cx="3324668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distribution of energy changes in an irreversible manner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5051" y="2073439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Converting energy into heating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4979" y="2489031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Wood/coal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open flam Heating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979" y="2845935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Rubbing hands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Heating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70644" y="2699517"/>
            <a:ext cx="420739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Easy and no theoretical limit on efficiency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08369" y="4047091"/>
            <a:ext cx="4292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Can you convert heat back into wood/coal?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5051" y="4662845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Converting stored energy in useful work?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38799" y="4770567"/>
            <a:ext cx="24330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Discovery lead to industrial revolution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43563" y="5293787"/>
            <a:ext cx="2198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Automobile Engine: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651272" y="5293787"/>
            <a:ext cx="3123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Gasoline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KE of automobile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60030" y="5772834"/>
            <a:ext cx="254073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Energy associated with many degrees of freedom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506973" y="6082858"/>
            <a:ext cx="669406" cy="81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174606" y="5776768"/>
            <a:ext cx="267630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Energy associated with fewer degrees of freedom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884582" y="5791336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Difficult process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64405" y="3237222"/>
            <a:ext cx="254073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Energy associated with many degrees of freedom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38074" y="3237222"/>
            <a:ext cx="267630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Energy associated with fewer degrees of freedom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3414379" y="3549754"/>
            <a:ext cx="669406" cy="81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705600" y="3375721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Easy process</a:t>
            </a:r>
          </a:p>
        </p:txBody>
      </p:sp>
    </p:spTree>
    <p:extLst>
      <p:ext uri="{BB962C8B-B14F-4D97-AF65-F5344CB8AC3E}">
        <p14:creationId xmlns:p14="http://schemas.microsoft.com/office/powerpoint/2010/main" val="1681247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5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 animBg="1"/>
      <p:bldP spid="9" grpId="0"/>
      <p:bldP spid="10" grpId="0"/>
      <p:bldP spid="11" grpId="0"/>
      <p:bldP spid="12" grpId="0" animBg="1"/>
      <p:bldP spid="13" grpId="0"/>
      <p:bldP spid="14" grpId="0"/>
      <p:bldP spid="16" grpId="0"/>
      <p:bldP spid="20" grpId="0"/>
      <p:bldP spid="22" grpId="0"/>
      <p:bldP spid="23" grpId="0" animBg="1"/>
      <p:bldP spid="26" grpId="0" animBg="1"/>
      <p:bldP spid="28" grpId="0"/>
      <p:bldP spid="29" grpId="0" animBg="1"/>
      <p:bldP spid="30" grpId="0" animBg="1"/>
      <p:bldP spid="3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423</TotalTime>
  <Words>1005</Words>
  <Application>Microsoft Office PowerPoint</Application>
  <PresentationFormat>On-screen Show (4:3)</PresentationFormat>
  <Paragraphs>140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Franklin Gothic Book</vt:lpstr>
      <vt:lpstr>Franklin Gothic Medium</vt:lpstr>
      <vt:lpstr>Times New Roman</vt:lpstr>
      <vt:lpstr>Wingdings</vt:lpstr>
      <vt:lpstr>Wingdings 2</vt:lpstr>
      <vt:lpstr>Trek</vt:lpstr>
      <vt:lpstr>PHYS 334 Macroscopic Phenomena and Thermodynamics</vt:lpstr>
      <vt:lpstr>Syllabus</vt:lpstr>
      <vt:lpstr>PowerPoint Presentation</vt:lpstr>
      <vt:lpstr>Macroscopic System</vt:lpstr>
      <vt:lpstr>Air in the room</vt:lpstr>
      <vt:lpstr>Groups of questions about macro systems</vt:lpstr>
      <vt:lpstr>A cup of a hot water in a large cold room</vt:lpstr>
      <vt:lpstr>Two cups of similar water</vt:lpstr>
      <vt:lpstr>Work and quality of energy</vt:lpstr>
      <vt:lpstr>Some forms of stored energy are more useful than the other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334 Macroscopic Phenomena and Thermodynamics</dc:title>
  <dc:creator>Tariq</dc:creator>
  <cp:lastModifiedBy>Tariq Gilani</cp:lastModifiedBy>
  <cp:revision>70</cp:revision>
  <dcterms:created xsi:type="dcterms:W3CDTF">2012-01-21T16:37:44Z</dcterms:created>
  <dcterms:modified xsi:type="dcterms:W3CDTF">2022-01-19T15:30:22Z</dcterms:modified>
</cp:coreProperties>
</file>